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4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13/1/2018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BC737-F9D2-43D5-8F3E-895F4E1A49BC}" type="datetimeFigureOut">
              <a:rPr lang="el-GR" smtClean="0"/>
              <a:pPr/>
              <a:t>13/1/2018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6F901-9978-4EF6-8F14-B838DDEFBFE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data-mining.jpg"/>
          <p:cNvPicPr>
            <a:picLocks noChangeAspect="1"/>
          </p:cNvPicPr>
          <p:nvPr/>
        </p:nvPicPr>
        <p:blipFill>
          <a:blip r:embed="rId2"/>
          <a:stretch>
            <a:fillRect/>
          </a:stretch>
        </p:blipFill>
        <p:spPr>
          <a:xfrm>
            <a:off x="0" y="1511617"/>
            <a:ext cx="9144000" cy="38347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normAutofit/>
          </a:bodyPr>
          <a:lstStyle/>
          <a:p>
            <a:r>
              <a:rPr lang="en-US" dirty="0" smtClean="0"/>
              <a:t>Example Applications</a:t>
            </a:r>
            <a:endParaRPr lang="el-GR" dirty="0"/>
          </a:p>
        </p:txBody>
      </p:sp>
      <p:sp>
        <p:nvSpPr>
          <p:cNvPr id="3" name="2 - Θέση περιεχομένου"/>
          <p:cNvSpPr>
            <a:spLocks noGrp="1"/>
          </p:cNvSpPr>
          <p:nvPr>
            <p:ph idx="1"/>
          </p:nvPr>
        </p:nvSpPr>
        <p:spPr>
          <a:xfrm>
            <a:off x="457200" y="1000108"/>
            <a:ext cx="8229600" cy="5643602"/>
          </a:xfrm>
        </p:spPr>
        <p:txBody>
          <a:bodyPr>
            <a:normAutofit fontScale="92500" lnSpcReduction="20000"/>
          </a:bodyPr>
          <a:lstStyle/>
          <a:p>
            <a:pPr lvl="0"/>
            <a:r>
              <a:rPr lang="en-US" dirty="0"/>
              <a:t>Automatic number plate </a:t>
            </a:r>
            <a:r>
              <a:rPr lang="en-US" dirty="0" smtClean="0"/>
              <a:t>recognition</a:t>
            </a:r>
            <a:endParaRPr lang="el-GR" dirty="0"/>
          </a:p>
          <a:p>
            <a:pPr lvl="0"/>
            <a:r>
              <a:rPr lang="el-GR" dirty="0"/>
              <a:t>Customer analytics</a:t>
            </a:r>
          </a:p>
          <a:p>
            <a:pPr lvl="0"/>
            <a:r>
              <a:rPr lang="el-GR" dirty="0"/>
              <a:t>Educational data mining</a:t>
            </a:r>
          </a:p>
          <a:p>
            <a:pPr lvl="0"/>
            <a:r>
              <a:rPr lang="el-GR" dirty="0"/>
              <a:t>National Security Agency</a:t>
            </a:r>
          </a:p>
          <a:p>
            <a:pPr lvl="0"/>
            <a:r>
              <a:rPr lang="el-GR" dirty="0"/>
              <a:t>Quantitative </a:t>
            </a:r>
            <a:r>
              <a:rPr lang="en-US" dirty="0" smtClean="0"/>
              <a:t>structure-activity </a:t>
            </a:r>
            <a:r>
              <a:rPr lang="el-GR" dirty="0" smtClean="0"/>
              <a:t>relationship</a:t>
            </a:r>
            <a:endParaRPr lang="el-GR" dirty="0"/>
          </a:p>
          <a:p>
            <a:pPr lvl="0"/>
            <a:r>
              <a:rPr lang="en-US" dirty="0"/>
              <a:t>Surveillance / Mass </a:t>
            </a:r>
            <a:r>
              <a:rPr lang="en-US" dirty="0" smtClean="0"/>
              <a:t>surveillance</a:t>
            </a:r>
            <a:endParaRPr lang="el-GR" dirty="0"/>
          </a:p>
          <a:p>
            <a:r>
              <a:rPr lang="en-US" dirty="0" smtClean="0"/>
              <a:t>Web mining</a:t>
            </a:r>
          </a:p>
          <a:p>
            <a:r>
              <a:rPr lang="en-US" dirty="0" smtClean="0"/>
              <a:t>Drug discovery</a:t>
            </a:r>
          </a:p>
          <a:p>
            <a:r>
              <a:rPr lang="en-US" dirty="0" smtClean="0"/>
              <a:t>Behavior information</a:t>
            </a:r>
          </a:p>
          <a:p>
            <a:r>
              <a:rPr lang="en-US" dirty="0" smtClean="0"/>
              <a:t>Decision support system</a:t>
            </a:r>
          </a:p>
          <a:p>
            <a:r>
              <a:rPr lang="en-US" dirty="0" smtClean="0"/>
              <a:t>Data analysis</a:t>
            </a:r>
          </a:p>
          <a:p>
            <a:r>
              <a:rPr lang="en-US" dirty="0" smtClean="0"/>
              <a:t>Business </a:t>
            </a:r>
            <a:r>
              <a:rPr lang="en-US" dirty="0" err="1" smtClean="0"/>
              <a:t>Inteligence</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n-US" dirty="0" smtClean="0"/>
              <a:t>What is data mining?</a:t>
            </a:r>
            <a:endParaRPr lang="el-GR" dirty="0"/>
          </a:p>
        </p:txBody>
      </p:sp>
      <p:sp>
        <p:nvSpPr>
          <p:cNvPr id="3" name="2 - Θέση περιεχομένου"/>
          <p:cNvSpPr>
            <a:spLocks noGrp="1"/>
          </p:cNvSpPr>
          <p:nvPr>
            <p:ph idx="1"/>
          </p:nvPr>
        </p:nvSpPr>
        <p:spPr>
          <a:xfrm>
            <a:off x="457200" y="1071546"/>
            <a:ext cx="8229600" cy="5572164"/>
          </a:xfrm>
        </p:spPr>
        <p:txBody>
          <a:bodyPr>
            <a:normAutofit fontScale="92500" lnSpcReduction="20000"/>
          </a:bodyPr>
          <a:lstStyle/>
          <a:p>
            <a:pPr>
              <a:buNone/>
            </a:pPr>
            <a:r>
              <a:rPr lang="en-US" dirty="0" smtClean="0"/>
              <a:t>	As seen </a:t>
            </a:r>
            <a:r>
              <a:rPr lang="en-US" dirty="0" smtClean="0"/>
              <a:t>in the previous slide, </a:t>
            </a:r>
            <a:r>
              <a:rPr lang="en-US" dirty="0" smtClean="0"/>
              <a:t>what comes to mind when hearing about data mining is a miner with a pickaxe and some form of data. As crazy as it may sound that is data mining, in a way at least. You see we live in an era of information, and the amount of the information we daily get is huge, like a mountain where a mine would be located. To process all this information what we have to do is literally dig through it and find what we came for. What I mean by that, </a:t>
            </a:r>
            <a:r>
              <a:rPr lang="en-US" dirty="0" smtClean="0"/>
              <a:t>is that like </a:t>
            </a:r>
            <a:r>
              <a:rPr lang="en-US" dirty="0" smtClean="0"/>
              <a:t>a miner digs through dirt and rocks to fine gold or some valuable ore, we dig through the data, get rid of any useless to us, and find the information we want.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n-US" dirty="0" smtClean="0"/>
              <a:t>But what is </a:t>
            </a:r>
            <a:r>
              <a:rPr lang="en-US" dirty="0" smtClean="0"/>
              <a:t>considered </a:t>
            </a:r>
            <a:r>
              <a:rPr lang="en-US" dirty="0" smtClean="0"/>
              <a:t>useful?</a:t>
            </a:r>
            <a:endParaRPr lang="el-GR" dirty="0"/>
          </a:p>
        </p:txBody>
      </p:sp>
      <p:sp>
        <p:nvSpPr>
          <p:cNvPr id="3" name="2 - Θέση περιεχομένου"/>
          <p:cNvSpPr>
            <a:spLocks noGrp="1"/>
          </p:cNvSpPr>
          <p:nvPr>
            <p:ph idx="1"/>
          </p:nvPr>
        </p:nvSpPr>
        <p:spPr>
          <a:xfrm>
            <a:off x="457200" y="1142984"/>
            <a:ext cx="8229600" cy="5500726"/>
          </a:xfrm>
        </p:spPr>
        <p:txBody>
          <a:bodyPr>
            <a:normAutofit fontScale="92500" lnSpcReduction="20000"/>
          </a:bodyPr>
          <a:lstStyle/>
          <a:p>
            <a:pPr>
              <a:buNone/>
            </a:pPr>
            <a:r>
              <a:rPr lang="en-US" dirty="0" smtClean="0"/>
              <a:t>	Like a mine, data can provide a lot of valuable ores (information), what is valuable and what is not is up to the miner. For instance </a:t>
            </a:r>
            <a:r>
              <a:rPr lang="en-US" dirty="0" smtClean="0"/>
              <a:t>lets </a:t>
            </a:r>
            <a:r>
              <a:rPr lang="en-US" dirty="0" smtClean="0"/>
              <a:t>say you browse </a:t>
            </a:r>
            <a:r>
              <a:rPr lang="en-US" dirty="0" smtClean="0"/>
              <a:t>one </a:t>
            </a:r>
            <a:r>
              <a:rPr lang="en-US" dirty="0" smtClean="0"/>
              <a:t>day about mobile phones</a:t>
            </a:r>
            <a:r>
              <a:rPr lang="en-US" dirty="0" smtClean="0"/>
              <a:t>, and </a:t>
            </a:r>
            <a:r>
              <a:rPr lang="en-US" dirty="0" smtClean="0"/>
              <a:t>you </a:t>
            </a:r>
            <a:r>
              <a:rPr lang="en-US" dirty="0" smtClean="0"/>
              <a:t>notice </a:t>
            </a:r>
            <a:r>
              <a:rPr lang="en-US" dirty="0" smtClean="0"/>
              <a:t>that in certain sites there </a:t>
            </a:r>
            <a:r>
              <a:rPr lang="en-US" dirty="0" smtClean="0"/>
              <a:t>are ads </a:t>
            </a:r>
            <a:r>
              <a:rPr lang="en-US" dirty="0" smtClean="0"/>
              <a:t>about mobile phones because these sites use data mining to figure out what you want or looking for and try to provide it to you. Data mining could also be used in a maze lets say, where a computer could visualize different paths to the exit and give you the best way of getting out. In the end the </a:t>
            </a:r>
            <a:r>
              <a:rPr lang="en-US" dirty="0"/>
              <a:t>goal is the extraction of patterns and knowledge from large amounts of data, not the </a:t>
            </a:r>
            <a:r>
              <a:rPr lang="en-US" dirty="0" smtClean="0"/>
              <a:t>extraction </a:t>
            </a:r>
            <a:r>
              <a:rPr lang="en-US" dirty="0"/>
              <a:t>of data itself.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Mining methods</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n-US" dirty="0" smtClean="0"/>
              <a:t>	Neural </a:t>
            </a:r>
            <a:r>
              <a:rPr lang="en-US" dirty="0"/>
              <a:t>networks, cluster analysis, genetic </a:t>
            </a:r>
            <a:r>
              <a:rPr lang="en-US" dirty="0" smtClean="0"/>
              <a:t>algorithms, </a:t>
            </a:r>
            <a:r>
              <a:rPr lang="en-US" dirty="0"/>
              <a:t>decision trees and decision </a:t>
            </a:r>
            <a:r>
              <a:rPr lang="en-US" dirty="0" smtClean="0"/>
              <a:t>rules, </a:t>
            </a:r>
            <a:r>
              <a:rPr lang="en-US" dirty="0"/>
              <a:t>and support vector </a:t>
            </a:r>
            <a:r>
              <a:rPr lang="en-US" dirty="0" smtClean="0"/>
              <a:t>machines. </a:t>
            </a:r>
            <a:r>
              <a:rPr lang="en-US" dirty="0"/>
              <a:t>Data mining is the process of applying these methods with the intention of uncovering hidden patterns</a:t>
            </a:r>
            <a:r>
              <a:rPr lang="en-US" baseline="30000" dirty="0"/>
              <a:t> </a:t>
            </a:r>
            <a:r>
              <a:rPr lang="en-US" dirty="0"/>
              <a:t>in large data sets. It bridges the gap from applied statistics and artificial intelligence </a:t>
            </a:r>
            <a:r>
              <a:rPr lang="en-US" dirty="0" smtClean="0"/>
              <a:t>to </a:t>
            </a:r>
            <a:r>
              <a:rPr lang="en-US" dirty="0"/>
              <a:t>database management by exploiting the way data is stored and indexed in databases to execute the actual learning and discovery algorithms more efficiently, allowing such methods to be applied to ever larger data sets.</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Process</a:t>
            </a:r>
            <a:endParaRPr lang="el-GR" dirty="0"/>
          </a:p>
        </p:txBody>
      </p:sp>
      <p:sp>
        <p:nvSpPr>
          <p:cNvPr id="3" name="2 - Θέση περιεχομένου"/>
          <p:cNvSpPr>
            <a:spLocks noGrp="1"/>
          </p:cNvSpPr>
          <p:nvPr>
            <p:ph idx="1"/>
          </p:nvPr>
        </p:nvSpPr>
        <p:spPr>
          <a:xfrm>
            <a:off x="457200" y="1600200"/>
            <a:ext cx="8229600" cy="4972072"/>
          </a:xfrm>
        </p:spPr>
        <p:txBody>
          <a:bodyPr>
            <a:normAutofit fontScale="92500"/>
          </a:bodyPr>
          <a:lstStyle/>
          <a:p>
            <a:pPr lvl="0">
              <a:buNone/>
            </a:pPr>
            <a:r>
              <a:rPr lang="en-US" dirty="0" smtClean="0"/>
              <a:t>	Knowledge discovery in databases is usually defined with the stages:</a:t>
            </a:r>
          </a:p>
          <a:p>
            <a:pPr lvl="0"/>
            <a:r>
              <a:rPr lang="en-US" dirty="0" smtClean="0"/>
              <a:t>Selection</a:t>
            </a:r>
            <a:endParaRPr lang="el-GR" dirty="0"/>
          </a:p>
          <a:p>
            <a:pPr lvl="0"/>
            <a:r>
              <a:rPr lang="en-US" dirty="0"/>
              <a:t>Pre-processing</a:t>
            </a:r>
            <a:endParaRPr lang="el-GR" dirty="0"/>
          </a:p>
          <a:p>
            <a:pPr lvl="0"/>
            <a:r>
              <a:rPr lang="en-US" dirty="0"/>
              <a:t>Transformation</a:t>
            </a:r>
            <a:endParaRPr lang="el-GR" dirty="0"/>
          </a:p>
          <a:p>
            <a:pPr lvl="0"/>
            <a:r>
              <a:rPr lang="en-US" i="1" dirty="0"/>
              <a:t>Data mining</a:t>
            </a:r>
            <a:endParaRPr lang="el-GR" dirty="0"/>
          </a:p>
          <a:p>
            <a:pPr lvl="0"/>
            <a:r>
              <a:rPr lang="en-US" dirty="0"/>
              <a:t>Interpretation/evaluation. </a:t>
            </a:r>
            <a:endParaRPr lang="en-US" dirty="0" smtClean="0"/>
          </a:p>
          <a:p>
            <a:pPr lvl="0">
              <a:buNone/>
            </a:pPr>
            <a:r>
              <a:rPr lang="en-US" dirty="0" smtClean="0"/>
              <a:t>	or </a:t>
            </a:r>
            <a:r>
              <a:rPr lang="en-US" dirty="0"/>
              <a:t>a simplified process such as (1) Pre-processing, (2) Data Mining, and (3) Results Validation.</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Pre-processing</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n-US" dirty="0" smtClean="0"/>
              <a:t>	Before </a:t>
            </a:r>
            <a:r>
              <a:rPr lang="en-US" dirty="0"/>
              <a:t>data mining algorithms can be used, a target data set must be assembled. As data mining can only uncover patterns actually present in the data, the target data set must be large enough to contain these patterns while remaining concise enough to be mined within an acceptable time limit. A common source for data is a data mart or data warehouse. Pre-processing is essential to analyze the multivariate data sets before data mining. The target set is then cleaned. Data cleaning removes the observations containing noise and those with missing data.</a:t>
            </a:r>
            <a:endParaRPr lang="el-GR" dirty="0"/>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lstStyle/>
          <a:p>
            <a:r>
              <a:rPr lang="en-US" dirty="0" smtClean="0"/>
              <a:t>Data Mining</a:t>
            </a:r>
            <a:endParaRPr lang="el-GR" dirty="0"/>
          </a:p>
        </p:txBody>
      </p:sp>
      <p:sp>
        <p:nvSpPr>
          <p:cNvPr id="3" name="2 - Θέση περιεχομένου"/>
          <p:cNvSpPr>
            <a:spLocks noGrp="1"/>
          </p:cNvSpPr>
          <p:nvPr>
            <p:ph idx="1"/>
          </p:nvPr>
        </p:nvSpPr>
        <p:spPr>
          <a:xfrm>
            <a:off x="457200" y="928670"/>
            <a:ext cx="8229600" cy="5929330"/>
          </a:xfrm>
        </p:spPr>
        <p:txBody>
          <a:bodyPr>
            <a:normAutofit fontScale="70000" lnSpcReduction="20000"/>
          </a:bodyPr>
          <a:lstStyle/>
          <a:p>
            <a:pPr>
              <a:buNone/>
            </a:pPr>
            <a:r>
              <a:rPr lang="en-US" dirty="0"/>
              <a:t>Data mining involves six common classes of tasks: </a:t>
            </a:r>
            <a:endParaRPr lang="el-GR" dirty="0"/>
          </a:p>
          <a:p>
            <a:pPr lvl="0"/>
            <a:r>
              <a:rPr lang="en-US" b="1" dirty="0"/>
              <a:t>Anomaly detection </a:t>
            </a:r>
            <a:r>
              <a:rPr lang="en-US" dirty="0" smtClean="0"/>
              <a:t>– </a:t>
            </a:r>
            <a:r>
              <a:rPr lang="en-US" dirty="0"/>
              <a:t>The identification of unusual data records, that might be interesting or data errors that require further investigation.</a:t>
            </a:r>
            <a:endParaRPr lang="el-GR" dirty="0"/>
          </a:p>
          <a:p>
            <a:pPr lvl="0"/>
            <a:r>
              <a:rPr lang="en-US" b="1" dirty="0"/>
              <a:t>Association rule learning </a:t>
            </a:r>
            <a:r>
              <a:rPr lang="en-US" dirty="0" smtClean="0"/>
              <a:t>– </a:t>
            </a:r>
            <a:r>
              <a:rPr lang="en-US" dirty="0"/>
              <a:t>Searches for relationships between variables. For example, a supermarket might gather data on customer purchasing habits. Using association rule learning, the supermarket can determine which products are frequently bought together and use this information for marketing purposes. </a:t>
            </a:r>
            <a:endParaRPr lang="el-GR" dirty="0"/>
          </a:p>
          <a:p>
            <a:pPr lvl="0"/>
            <a:r>
              <a:rPr lang="en-US" b="1" dirty="0"/>
              <a:t>Clustering</a:t>
            </a:r>
            <a:r>
              <a:rPr lang="en-US" dirty="0"/>
              <a:t> – is the task of discovering groups and structures in the data that are in some way or another "similar", without using known structures in the data.</a:t>
            </a:r>
            <a:endParaRPr lang="el-GR" dirty="0"/>
          </a:p>
          <a:p>
            <a:pPr lvl="0"/>
            <a:r>
              <a:rPr lang="en-US" b="1" dirty="0"/>
              <a:t>Classification</a:t>
            </a:r>
            <a:r>
              <a:rPr lang="en-US" dirty="0"/>
              <a:t> – is the task of generalizing </a:t>
            </a:r>
            <a:r>
              <a:rPr lang="en-US" dirty="0" smtClean="0"/>
              <a:t>a known </a:t>
            </a:r>
            <a:r>
              <a:rPr lang="en-US" dirty="0"/>
              <a:t>structure to apply to new data. For example, an e-mail program might attempt to classify an e-mail as "legitimate" or as "spam".</a:t>
            </a:r>
            <a:endParaRPr lang="el-GR" dirty="0"/>
          </a:p>
          <a:p>
            <a:pPr lvl="0"/>
            <a:r>
              <a:rPr lang="en-US" b="1" dirty="0"/>
              <a:t>Regression</a:t>
            </a:r>
            <a:r>
              <a:rPr lang="en-US" dirty="0"/>
              <a:t> – attempts to find a function which models the data with the least error that is, for estimating the relationships among data or datasets.</a:t>
            </a:r>
            <a:endParaRPr lang="el-GR" dirty="0"/>
          </a:p>
          <a:p>
            <a:pPr lvl="0"/>
            <a:r>
              <a:rPr lang="en-US" b="1" dirty="0"/>
              <a:t>Summarization</a:t>
            </a:r>
            <a:r>
              <a:rPr lang="en-US" dirty="0"/>
              <a:t> – providing a more compact representation of the data set, including visualization </a:t>
            </a:r>
            <a:r>
              <a:rPr lang="en-US" dirty="0" smtClean="0"/>
              <a:t>and report </a:t>
            </a:r>
            <a:r>
              <a:rPr lang="en-US" dirty="0"/>
              <a:t>generation</a:t>
            </a:r>
            <a:r>
              <a:rPr lang="en-US"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Results validation</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n-US" dirty="0" smtClean="0"/>
              <a:t>	</a:t>
            </a:r>
            <a:r>
              <a:rPr lang="en-US" dirty="0"/>
              <a:t> Data mining can unintentionally be misused, and can then produce results which appear to be significant; but which do not actually predict future </a:t>
            </a:r>
            <a:r>
              <a:rPr lang="en-US" dirty="0" err="1"/>
              <a:t>behaviour</a:t>
            </a:r>
            <a:r>
              <a:rPr lang="en-US" dirty="0"/>
              <a:t> and cannot be reproduced on a new sample of data and bear little use. Often this results from investigating too many hypotheses and not performing proper statistical hypothesis testing. A simple version of this problem in machine learning is known as overfitting, but the same problem can arise at different phases of the process and thus a train/test split - when applicable at all - may not be sufficient to prevent this from happening. </a:t>
            </a:r>
            <a:endParaRPr lang="el-GR" dirty="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From dirt to diamond</a:t>
            </a:r>
            <a:endParaRPr lang="el-GR" dirty="0"/>
          </a:p>
        </p:txBody>
      </p:sp>
      <p:pic>
        <p:nvPicPr>
          <p:cNvPr id="4" name="3 - Θέση περιεχομένου" descr="kdprocess.png"/>
          <p:cNvPicPr>
            <a:picLocks noGrp="1" noChangeAspect="1"/>
          </p:cNvPicPr>
          <p:nvPr>
            <p:ph idx="1"/>
          </p:nvPr>
        </p:nvPicPr>
        <p:blipFill>
          <a:blip r:embed="rId2"/>
          <a:stretch>
            <a:fillRect/>
          </a:stretch>
        </p:blipFill>
        <p:spPr>
          <a:xfrm>
            <a:off x="51741" y="2391569"/>
            <a:ext cx="9040518" cy="3609199"/>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247</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Θέμα του Office</vt:lpstr>
      <vt:lpstr>Slide 1</vt:lpstr>
      <vt:lpstr>What is data mining?</vt:lpstr>
      <vt:lpstr>But what is considered useful?</vt:lpstr>
      <vt:lpstr>Mining methods</vt:lpstr>
      <vt:lpstr>Process</vt:lpstr>
      <vt:lpstr>Pre-processing</vt:lpstr>
      <vt:lpstr>Data Mining</vt:lpstr>
      <vt:lpstr>Results validation</vt:lpstr>
      <vt:lpstr>From dirt to diamond</vt:lpstr>
      <vt:lpstr>Example 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Padrino</dc:creator>
  <cp:lastModifiedBy>covan</cp:lastModifiedBy>
  <cp:revision>8</cp:revision>
  <dcterms:created xsi:type="dcterms:W3CDTF">2017-12-05T12:47:49Z</dcterms:created>
  <dcterms:modified xsi:type="dcterms:W3CDTF">2018-01-12T22:44:47Z</dcterms:modified>
</cp:coreProperties>
</file>